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60" r:id="rId4"/>
    <p:sldId id="262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102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913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7420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1289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409369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0116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7562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44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4675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552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020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161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279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175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827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8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680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055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976A238-54D1-4555-82BC-C48A8E13937B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2478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ds02.infourok.ru/uploads/ex/015e/0005317d-e67a644e/img32.jpg"/>
          <p:cNvPicPr>
            <a:picLocks noChangeAspect="1" noChangeArrowheads="1"/>
          </p:cNvPicPr>
          <p:nvPr/>
        </p:nvPicPr>
        <p:blipFill>
          <a:blip r:embed="rId2"/>
          <a:srcRect l="3125" t="75001" r="55468" b="17615"/>
          <a:stretch>
            <a:fillRect/>
          </a:stretch>
        </p:blipFill>
        <p:spPr bwMode="auto">
          <a:xfrm>
            <a:off x="1330037" y="4239491"/>
            <a:ext cx="9239001" cy="1425039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 rot="5400000">
            <a:off x="1609106" y="4969823"/>
            <a:ext cx="186442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2749139" y="4946073"/>
            <a:ext cx="1876301" cy="11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3859480" y="4916384"/>
            <a:ext cx="1793174" cy="11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5052950" y="4898571"/>
            <a:ext cx="1876302" cy="11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6798624" y="4981699"/>
            <a:ext cx="1923803" cy="11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8069283" y="4969823"/>
            <a:ext cx="1828800" cy="11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8799616" y="4952010"/>
            <a:ext cx="1864426" cy="35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9524011" y="4975761"/>
            <a:ext cx="17812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9583387" y="4928259"/>
            <a:ext cx="1781299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48790" y="2719449"/>
            <a:ext cx="7255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Проверьте тактовые черты предыдущего ДЗ: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.TIF"/>
          <p:cNvPicPr>
            <a:picLocks noChangeAspect="1"/>
          </p:cNvPicPr>
          <p:nvPr/>
        </p:nvPicPr>
        <p:blipFill rotWithShape="1">
          <a:blip r:embed="rId2"/>
          <a:srcRect l="13228" t="15786" r="10907" b="77084"/>
          <a:stretch/>
        </p:blipFill>
        <p:spPr>
          <a:xfrm>
            <a:off x="2030682" y="2945082"/>
            <a:ext cx="8387319" cy="1412613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2992583" y="3075709"/>
            <a:ext cx="11875" cy="950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073236" y="3016332"/>
            <a:ext cx="0" cy="1068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892635" y="3075709"/>
            <a:ext cx="11875" cy="950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282047" y="3170714"/>
            <a:ext cx="23751" cy="855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291450" y="3170712"/>
            <a:ext cx="23751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419605" y="3075709"/>
            <a:ext cx="35627" cy="950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702142" y="3170712"/>
            <a:ext cx="23751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0248406" y="3170714"/>
            <a:ext cx="11876" cy="855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0165279" y="3170714"/>
            <a:ext cx="11875" cy="855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702" t="32133" r="45936" b="43258"/>
          <a:stretch/>
        </p:blipFill>
        <p:spPr>
          <a:xfrm>
            <a:off x="1460665" y="2945082"/>
            <a:ext cx="570016" cy="14126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275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05" t="13333" r="3854" b="78145"/>
          <a:stretch/>
        </p:blipFill>
        <p:spPr>
          <a:xfrm>
            <a:off x="1084083" y="3789575"/>
            <a:ext cx="10152668" cy="2177592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rot="5400000">
            <a:off x="3265715" y="4750129"/>
            <a:ext cx="1555667" cy="11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5432961" y="4708565"/>
            <a:ext cx="1555671" cy="23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7475518" y="4732317"/>
            <a:ext cx="1591293" cy="11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02378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387" y="714357"/>
            <a:ext cx="11578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Басовый ключ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(отвечает за низкие, скрипичный – за высокие ноты)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ndex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41" y="1571612"/>
            <a:ext cx="3302000" cy="1847850"/>
          </a:xfrm>
          <a:prstGeom prst="rect">
            <a:avLst/>
          </a:prstGeom>
        </p:spPr>
      </p:pic>
      <p:pic>
        <p:nvPicPr>
          <p:cNvPr id="4" name="Рисунок 3" descr="mm.TIF"/>
          <p:cNvPicPr>
            <a:picLocks noChangeAspect="1"/>
          </p:cNvPicPr>
          <p:nvPr/>
        </p:nvPicPr>
        <p:blipFill>
          <a:blip r:embed="rId3"/>
          <a:srcRect l="13603" t="15625" r="58088" b="76042"/>
          <a:stretch>
            <a:fillRect/>
          </a:stretch>
        </p:blipFill>
        <p:spPr>
          <a:xfrm>
            <a:off x="1214466" y="4296829"/>
            <a:ext cx="7429552" cy="2286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0016" y="3372592"/>
            <a:ext cx="11447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Пропишите,  до конца строки (Басовый ключ начинается с 4 линии, не выходит 1 и 5 линии нотного стана, имеет две точки)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.TIF"/>
          <p:cNvPicPr>
            <a:picLocks noChangeAspect="1"/>
          </p:cNvPicPr>
          <p:nvPr/>
        </p:nvPicPr>
        <p:blipFill>
          <a:blip r:embed="rId2"/>
          <a:srcRect l="13603" t="15625" r="29779" b="75000"/>
          <a:stretch>
            <a:fillRect/>
          </a:stretch>
        </p:blipFill>
        <p:spPr>
          <a:xfrm>
            <a:off x="857213" y="2071678"/>
            <a:ext cx="10382323" cy="214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6265" y="866898"/>
            <a:ext cx="11044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Это нота фа в басовом ключе, и неслучайно он называется – БАСОВЫЙ КЛЮЧ  ФА, потому что, начинается с  четвертой строки, где располагается фа!  Пропишите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фяа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66951" y="738663"/>
            <a:ext cx="5076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 фа легко ориентироваться:</a:t>
            </a:r>
            <a:endParaRPr lang="ru-RU" dirty="0"/>
          </a:p>
        </p:txBody>
      </p:sp>
      <p:pic>
        <p:nvPicPr>
          <p:cNvPr id="5" name="Рисунок 4" descr="basobyi-kluch-02.jpg"/>
          <p:cNvPicPr>
            <a:picLocks noChangeAspect="1"/>
          </p:cNvPicPr>
          <p:nvPr/>
        </p:nvPicPr>
        <p:blipFill>
          <a:blip r:embed="rId2"/>
          <a:srcRect l="45274" t="34179"/>
          <a:stretch>
            <a:fillRect/>
          </a:stretch>
        </p:blipFill>
        <p:spPr>
          <a:xfrm>
            <a:off x="2897578" y="2303812"/>
            <a:ext cx="2658465" cy="827562"/>
          </a:xfrm>
          <a:prstGeom prst="rect">
            <a:avLst/>
          </a:prstGeom>
        </p:spPr>
      </p:pic>
      <p:pic>
        <p:nvPicPr>
          <p:cNvPr id="8" name="Рисунок 7" descr="basobyi-kluch-02.jpg"/>
          <p:cNvPicPr>
            <a:picLocks noChangeAspect="1"/>
          </p:cNvPicPr>
          <p:nvPr/>
        </p:nvPicPr>
        <p:blipFill>
          <a:blip r:embed="rId2"/>
          <a:srcRect t="35255" r="93556"/>
          <a:stretch>
            <a:fillRect/>
          </a:stretch>
        </p:blipFill>
        <p:spPr>
          <a:xfrm>
            <a:off x="2643868" y="2303813"/>
            <a:ext cx="313088" cy="825583"/>
          </a:xfrm>
          <a:prstGeom prst="rect">
            <a:avLst/>
          </a:prstGeom>
        </p:spPr>
      </p:pic>
      <p:pic>
        <p:nvPicPr>
          <p:cNvPr id="7" name="Рисунок 6" descr="bas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36" y="4634881"/>
            <a:ext cx="11507189" cy="1364591"/>
          </a:xfrm>
          <a:prstGeom prst="rect">
            <a:avLst/>
          </a:prstGeom>
        </p:spPr>
      </p:pic>
      <p:pic>
        <p:nvPicPr>
          <p:cNvPr id="9" name="Рисунок 8" descr="kak-risovat-skripichnyj-kljuch-i-noty_15_1.jpg"/>
          <p:cNvPicPr>
            <a:picLocks noChangeAspect="1"/>
          </p:cNvPicPr>
          <p:nvPr/>
        </p:nvPicPr>
        <p:blipFill>
          <a:blip r:embed="rId4"/>
          <a:srcRect r="84314" b="17020"/>
          <a:stretch>
            <a:fillRect/>
          </a:stretch>
        </p:blipFill>
        <p:spPr>
          <a:xfrm>
            <a:off x="6638307" y="2256312"/>
            <a:ext cx="665018" cy="926275"/>
          </a:xfrm>
          <a:prstGeom prst="rect">
            <a:avLst/>
          </a:prstGeom>
        </p:spPr>
      </p:pic>
      <p:pic>
        <p:nvPicPr>
          <p:cNvPr id="10" name="Рисунок 9" descr="kak-risovat-skripichnyj-kljuch-i-noty_15_1.jpg"/>
          <p:cNvPicPr>
            <a:picLocks noChangeAspect="1"/>
          </p:cNvPicPr>
          <p:nvPr/>
        </p:nvPicPr>
        <p:blipFill>
          <a:blip r:embed="rId4"/>
          <a:srcRect l="54668" b="16844"/>
          <a:stretch>
            <a:fillRect/>
          </a:stretch>
        </p:blipFill>
        <p:spPr>
          <a:xfrm>
            <a:off x="7267699" y="2254333"/>
            <a:ext cx="1921824" cy="9282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23314" y="3336966"/>
            <a:ext cx="2303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фа  ми  ре  до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, n.TIF"/>
          <p:cNvPicPr>
            <a:picLocks noChangeAspect="1"/>
          </p:cNvPicPr>
          <p:nvPr/>
        </p:nvPicPr>
        <p:blipFill>
          <a:blip r:embed="rId2"/>
          <a:srcRect l="8210" t="16666" r="4166" b="68750"/>
          <a:stretch>
            <a:fillRect/>
          </a:stretch>
        </p:blipFill>
        <p:spPr>
          <a:xfrm>
            <a:off x="878774" y="857232"/>
            <a:ext cx="10877797" cy="2857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1158" y="3714752"/>
            <a:ext cx="83582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Ховен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ышкаш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хоюг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чымчак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дуктюг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дээн-дээн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Холдер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ышкаш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чалгып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чаптып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чыдар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дээн-дээн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Ковей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малы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аалга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сынмас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болган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дээн-дээн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Хоглуг-омак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байлак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бистин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Тыва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дээн-дээн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8547" y="214292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Бистин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Тыва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6" y="5795158"/>
            <a:ext cx="1119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Песню перенести в басовый кл</a:t>
            </a:r>
            <a:r>
              <a:rPr lang="ru-RU" b="1" i="1" dirty="0" smtClean="0"/>
              <a:t>юч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27500526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279</TotalTime>
  <Words>118</Words>
  <Application>Microsoft Office PowerPoint</Application>
  <PresentationFormat>Произвольный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Ион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38</cp:revision>
  <dcterms:created xsi:type="dcterms:W3CDTF">2018-05-07T12:30:09Z</dcterms:created>
  <dcterms:modified xsi:type="dcterms:W3CDTF">2020-04-17T07:59:30Z</dcterms:modified>
</cp:coreProperties>
</file>