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5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2868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Песенное  творчество Шуберта</a:t>
            </a:r>
          </a:p>
          <a:p>
            <a:pPr algn="ctr"/>
            <a:endParaRPr lang="ru-RU" sz="3600" b="1" dirty="0" smtClean="0"/>
          </a:p>
          <a:p>
            <a:pPr algn="just"/>
            <a:r>
              <a:rPr lang="ru-RU" sz="4000" dirty="0" smtClean="0"/>
              <a:t>Написал около 600 песен, начал  писать с 17 лет и до конца жизни.</a:t>
            </a:r>
          </a:p>
          <a:p>
            <a:pPr algn="just"/>
            <a:r>
              <a:rPr lang="ru-RU" sz="4000" dirty="0" smtClean="0"/>
              <a:t>Уже  первые песни «</a:t>
            </a:r>
            <a:r>
              <a:rPr lang="ru-RU" sz="4000" dirty="0" err="1" smtClean="0"/>
              <a:t>Гретхен</a:t>
            </a:r>
            <a:r>
              <a:rPr lang="ru-RU" sz="4000" dirty="0" smtClean="0"/>
              <a:t> за прялкой», «Полевая розочка», «Лесной царь» на слова Гете,  были совершенны: по мелодике, фортепианной фактуре и форме.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554461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Лесной царь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(1816г)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стихи Гете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жанру – романтическая баллада, с фантастическими образами.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 передает чередующиеся возгласы охваченного страхом ребенка, успокаивающие ответы отца и то вкрадчивые, то угрожающие призывы лесного царя.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Фоном служит скачка коня, которая передает тревогу.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29322" y="3429000"/>
            <a:ext cx="3024336" cy="3096344"/>
          </a:xfrm>
          <a:prstGeom prst="rect">
            <a:avLst/>
          </a:prstGeom>
        </p:spPr>
      </p:pic>
      <p:pic>
        <p:nvPicPr>
          <p:cNvPr id="4" name="Рисунок 3" descr="2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500042"/>
            <a:ext cx="3000396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4044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4296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Кто скачет, кто мчится под хладною мглой?</a:t>
            </a:r>
            <a:br>
              <a:rPr lang="ru-RU" sz="2000" dirty="0" smtClean="0"/>
            </a:br>
            <a:r>
              <a:rPr lang="ru-RU" sz="2000" dirty="0" smtClean="0"/>
              <a:t>Ездок запоздалый, с ним сын молодой.</a:t>
            </a:r>
            <a:br>
              <a:rPr lang="ru-RU" sz="2000" dirty="0" smtClean="0"/>
            </a:br>
            <a:r>
              <a:rPr lang="ru-RU" sz="2000" dirty="0" smtClean="0"/>
              <a:t>К отцу, весь издрогнув, малютка приник;</a:t>
            </a:r>
            <a:br>
              <a:rPr lang="ru-RU" sz="2000" dirty="0" smtClean="0"/>
            </a:br>
            <a:r>
              <a:rPr lang="ru-RU" sz="2000" dirty="0" smtClean="0"/>
              <a:t>Обняв, его держит и греет старик.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«Дитя, что ко мне ты так робко прильнул?» —</a:t>
            </a:r>
            <a:br>
              <a:rPr lang="ru-RU" sz="2000" dirty="0" smtClean="0"/>
            </a:br>
            <a:r>
              <a:rPr lang="ru-RU" sz="2000" dirty="0" smtClean="0"/>
              <a:t>«Родимый, лесной царь в глаза мне сверкнул:</a:t>
            </a:r>
            <a:br>
              <a:rPr lang="ru-RU" sz="2000" dirty="0" smtClean="0"/>
            </a:br>
            <a:r>
              <a:rPr lang="ru-RU" sz="2000" dirty="0" smtClean="0"/>
              <a:t>Он в темной короне, с густой бородой». —</a:t>
            </a:r>
            <a:br>
              <a:rPr lang="ru-RU" sz="2000" dirty="0" smtClean="0"/>
            </a:br>
            <a:r>
              <a:rPr lang="ru-RU" sz="2000" dirty="0" smtClean="0"/>
              <a:t>«О нет, то белеет туман над водой».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«Дитя, </a:t>
            </a:r>
            <a:r>
              <a:rPr lang="ru-RU" sz="2000" dirty="0" err="1" smtClean="0"/>
              <a:t>оглянися</a:t>
            </a:r>
            <a:r>
              <a:rPr lang="ru-RU" sz="2000" dirty="0" smtClean="0"/>
              <a:t>; младенец, ко мне;</a:t>
            </a:r>
            <a:br>
              <a:rPr lang="ru-RU" sz="2000" dirty="0" smtClean="0"/>
            </a:br>
            <a:r>
              <a:rPr lang="ru-RU" sz="2000" dirty="0" smtClean="0"/>
              <a:t>Веселого много в моей стороне:</a:t>
            </a:r>
            <a:br>
              <a:rPr lang="ru-RU" sz="2000" dirty="0" smtClean="0"/>
            </a:br>
            <a:r>
              <a:rPr lang="ru-RU" sz="2000" dirty="0" smtClean="0"/>
              <a:t>Цветы </a:t>
            </a:r>
            <a:r>
              <a:rPr lang="ru-RU" sz="2000" dirty="0" err="1" smtClean="0"/>
              <a:t>бирюзовы</a:t>
            </a:r>
            <a:r>
              <a:rPr lang="ru-RU" sz="2000" dirty="0" smtClean="0"/>
              <a:t>, жемчужны струи;</a:t>
            </a:r>
            <a:br>
              <a:rPr lang="ru-RU" sz="2000" dirty="0" smtClean="0"/>
            </a:br>
            <a:r>
              <a:rPr lang="ru-RU" sz="2000" dirty="0" smtClean="0"/>
              <a:t>Из золота слиты чертоги мои».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«Родимый, лесной царь со мной говорит:</a:t>
            </a:r>
            <a:br>
              <a:rPr lang="ru-RU" sz="2000" dirty="0" smtClean="0"/>
            </a:br>
            <a:r>
              <a:rPr lang="ru-RU" sz="2000" dirty="0" smtClean="0"/>
              <a:t>Он золото, перлы и радость сулит». —</a:t>
            </a:r>
            <a:br>
              <a:rPr lang="ru-RU" sz="2000" dirty="0" smtClean="0"/>
            </a:br>
            <a:r>
              <a:rPr lang="ru-RU" sz="2000" dirty="0" smtClean="0"/>
              <a:t>«О нет, мой младенец, ослышался ты:</a:t>
            </a:r>
            <a:br>
              <a:rPr lang="ru-RU" sz="2000" dirty="0" smtClean="0"/>
            </a:br>
            <a:r>
              <a:rPr lang="ru-RU" sz="2000" dirty="0" smtClean="0"/>
              <a:t>То ветер, проснувшись, колыхнул листы».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57256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«Ко мне, мой младенец; в дуброве моей</a:t>
            </a:r>
            <a:br>
              <a:rPr lang="ru-RU" sz="2000" dirty="0" smtClean="0"/>
            </a:br>
            <a:r>
              <a:rPr lang="ru-RU" sz="2000" dirty="0" smtClean="0"/>
              <a:t>Узнаешь прекрасных моих дочерей:</a:t>
            </a:r>
            <a:br>
              <a:rPr lang="ru-RU" sz="2000" dirty="0" smtClean="0"/>
            </a:br>
            <a:r>
              <a:rPr lang="ru-RU" sz="2000" dirty="0" smtClean="0"/>
              <a:t>При месяце будут играть и летать,</a:t>
            </a:r>
            <a:br>
              <a:rPr lang="ru-RU" sz="2000" dirty="0" smtClean="0"/>
            </a:br>
            <a:r>
              <a:rPr lang="ru-RU" sz="2000" dirty="0" smtClean="0"/>
              <a:t>Играя, летая, тебя усыплять».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«Родимый, лесной царь созвал дочерей:</a:t>
            </a:r>
            <a:br>
              <a:rPr lang="ru-RU" sz="2000" dirty="0" smtClean="0"/>
            </a:br>
            <a:r>
              <a:rPr lang="ru-RU" sz="2000" dirty="0" smtClean="0"/>
              <a:t>Мне, вижу, кивают из темных ветвей». —</a:t>
            </a:r>
            <a:br>
              <a:rPr lang="ru-RU" sz="2000" dirty="0" smtClean="0"/>
            </a:br>
            <a:r>
              <a:rPr lang="ru-RU" sz="2000" dirty="0" smtClean="0"/>
              <a:t>«О нет, все спокойно в ночной глубине:</a:t>
            </a:r>
            <a:br>
              <a:rPr lang="ru-RU" sz="2000" dirty="0" smtClean="0"/>
            </a:br>
            <a:r>
              <a:rPr lang="ru-RU" sz="2000" dirty="0" smtClean="0"/>
              <a:t>То ветлы седые стоят в стороне».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«Дитя, я пленился твоей красотой:</a:t>
            </a:r>
            <a:br>
              <a:rPr lang="ru-RU" sz="2000" dirty="0" smtClean="0"/>
            </a:br>
            <a:r>
              <a:rPr lang="ru-RU" sz="2000" dirty="0" smtClean="0"/>
              <a:t>Неволей иль волей, а будешь ты мой». —</a:t>
            </a:r>
            <a:br>
              <a:rPr lang="ru-RU" sz="2000" dirty="0" smtClean="0"/>
            </a:br>
            <a:r>
              <a:rPr lang="ru-RU" sz="2000" dirty="0" smtClean="0"/>
              <a:t>«Родимый, лесной царь нас хочет догнать;</a:t>
            </a:r>
            <a:br>
              <a:rPr lang="ru-RU" sz="2000" dirty="0" smtClean="0"/>
            </a:br>
            <a:r>
              <a:rPr lang="ru-RU" sz="2000" dirty="0" smtClean="0"/>
              <a:t>Уж вот он: мне душно, мне тяжко дышать».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Ездок оробелый не скачет, летит;</a:t>
            </a:r>
            <a:br>
              <a:rPr lang="ru-RU" sz="2000" dirty="0" smtClean="0"/>
            </a:br>
            <a:r>
              <a:rPr lang="ru-RU" sz="2000" dirty="0" smtClean="0"/>
              <a:t>Младенец тоскует, младенец кричит;</a:t>
            </a:r>
            <a:br>
              <a:rPr lang="ru-RU" sz="2000" dirty="0" smtClean="0"/>
            </a:br>
            <a:r>
              <a:rPr lang="ru-RU" sz="2000" dirty="0" smtClean="0"/>
              <a:t>Ездок погоняет, ездок доскакал...</a:t>
            </a:r>
            <a:br>
              <a:rPr lang="ru-RU" sz="2000" dirty="0" smtClean="0"/>
            </a:br>
            <a:r>
              <a:rPr lang="ru-RU" sz="2000" dirty="0" smtClean="0"/>
              <a:t>В руках его мертвый младенец лежал.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(1825 г)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начальные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католической молитвы, обращенной к Святой Деве Марии.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песни из поэмы «Дева озера» Вальтера Скотта.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651433"/>
            <a:ext cx="2380476" cy="32814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420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807249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Перевод А.Плещеева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Ave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Maria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 Пред тобой Чело с молитвой преклоняю...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тебе, заступнице святой, С утеса мрачного взываю...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Людской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гонимые враждою, Мы здесь приют себе нашли...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тронься скорбною мольбою И мирный сон нам ниспошли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Ave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Maria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Ave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Maria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 Ночь пришла. Измучены мы тяжким горем,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ложем служит нам скала Над этим вечным бурным морем.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Взгляни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нас! Ты сновидений зловещий рой отгонишь прочь,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Прольешь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сердца успокоенье, И быстро пронесется ночь...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Ave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Maria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Ave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Maria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 Не страшна Нигде с тобою злая сила...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 ли, благости полна, Гонимых, нас в горах укрыла!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этот поздний час мольбою К тебе взываю я: внемли!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Будь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нам охраною святою И тихий сон нам ниспошли!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Ave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Maria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71480"/>
            <a:ext cx="72866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Баркарола</a:t>
            </a:r>
          </a:p>
          <a:p>
            <a:pPr algn="just"/>
            <a:r>
              <a:rPr lang="ru-RU" sz="3200" dirty="0" smtClean="0"/>
              <a:t>Барка (с ит. </a:t>
            </a:r>
            <a:r>
              <a:rPr lang="ru-RU" sz="3200" dirty="0" smtClean="0"/>
              <a:t> </a:t>
            </a:r>
            <a:r>
              <a:rPr lang="ru-RU" sz="3200" dirty="0" smtClean="0"/>
              <a:t>- лодка), баркарола – песнь на воде.</a:t>
            </a:r>
          </a:p>
          <a:p>
            <a:pPr algn="just"/>
            <a:r>
              <a:rPr lang="ru-RU" sz="3200" dirty="0" smtClean="0"/>
              <a:t>Лирического, мечтательного характера,  в умеренном темпе, в размере 6/8.</a:t>
            </a:r>
            <a:r>
              <a:rPr lang="ru-RU" sz="3200" b="1" i="1" dirty="0" smtClean="0"/>
              <a:t> </a:t>
            </a:r>
            <a:r>
              <a:rPr lang="ru-RU" sz="3200" dirty="0" smtClean="0"/>
              <a:t>На слова </a:t>
            </a:r>
            <a:r>
              <a:rPr lang="ru-RU" sz="3200" dirty="0" err="1" smtClean="0"/>
              <a:t>Штольберга</a:t>
            </a:r>
            <a:r>
              <a:rPr lang="ru-RU" sz="3200" dirty="0" smtClean="0"/>
              <a:t>.</a:t>
            </a:r>
            <a:endParaRPr lang="ru-RU" sz="3200" dirty="0" smtClean="0"/>
          </a:p>
          <a:p>
            <a:pPr algn="just"/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76672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Баркарола</a:t>
            </a:r>
          </a:p>
          <a:p>
            <a:endParaRPr lang="ru-RU" b="1" i="1" dirty="0" smtClean="0"/>
          </a:p>
          <a:p>
            <a:r>
              <a:rPr lang="ru-RU" b="1" i="1" dirty="0" smtClean="0"/>
              <a:t>Плавно</a:t>
            </a:r>
            <a:r>
              <a:rPr lang="ru-RU" b="1" i="1" dirty="0"/>
              <a:t>, как лебедь, по влаге прозрачной,</a:t>
            </a:r>
            <a:br>
              <a:rPr lang="ru-RU" b="1" i="1" dirty="0"/>
            </a:br>
            <a:r>
              <a:rPr lang="ru-RU" b="1" i="1" dirty="0"/>
              <a:t>Тихо качаясь, плывет наш челнок,</a:t>
            </a:r>
            <a:br>
              <a:rPr lang="ru-RU" b="1" i="1" dirty="0"/>
            </a:br>
            <a:r>
              <a:rPr lang="ru-RU" b="1" i="1" dirty="0"/>
              <a:t>О, когда сердце легко и спокойно,</a:t>
            </a:r>
            <a:br>
              <a:rPr lang="ru-RU" b="1" i="1" dirty="0"/>
            </a:br>
            <a:r>
              <a:rPr lang="ru-RU" b="1" i="1" dirty="0"/>
              <a:t>Нет и следа в нем минувших тревог.</a:t>
            </a:r>
            <a:endParaRPr lang="ru-RU" dirty="0"/>
          </a:p>
          <a:p>
            <a:r>
              <a:rPr lang="ru-RU" b="1" i="1" dirty="0"/>
              <a:t>В небе заката лучи догорают...</a:t>
            </a:r>
            <a:br>
              <a:rPr lang="ru-RU" b="1" i="1" dirty="0"/>
            </a:br>
            <a:r>
              <a:rPr lang="ru-RU" b="1" i="1" dirty="0"/>
              <a:t>Розовым блеском осыпан челнок.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Час незаметно за часом проходит...</a:t>
            </a:r>
            <a:br>
              <a:rPr lang="ru-RU" b="1" i="1" dirty="0"/>
            </a:br>
            <a:r>
              <a:rPr lang="ru-RU" b="1" i="1" dirty="0"/>
              <a:t>Дальше скользим мы по зеркалу вод...</a:t>
            </a:r>
            <a:br>
              <a:rPr lang="ru-RU" b="1" i="1" dirty="0"/>
            </a:br>
            <a:r>
              <a:rPr lang="ru-RU" b="1" i="1" dirty="0"/>
              <a:t>Сердце, как волны, светло и спокойно,</a:t>
            </a:r>
            <a:br>
              <a:rPr lang="ru-RU" b="1" i="1" dirty="0"/>
            </a:br>
            <a:r>
              <a:rPr lang="ru-RU" b="1" i="1" dirty="0"/>
              <a:t>Нет в нем ни тени минувших забот...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О, неужели на крыльях туманных</a:t>
            </a:r>
            <a:br>
              <a:rPr lang="ru-RU" b="1" i="1" dirty="0"/>
            </a:br>
            <a:r>
              <a:rPr lang="ru-RU" b="1" i="1" dirty="0"/>
              <a:t>Утро с собою их вновь принесет!</a:t>
            </a:r>
            <a:endParaRPr lang="ru-RU" dirty="0"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249" y="4365104"/>
            <a:ext cx="4189472" cy="20783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329247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</TotalTime>
  <Words>326</Words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10</cp:revision>
  <dcterms:created xsi:type="dcterms:W3CDTF">2020-04-04T04:36:06Z</dcterms:created>
  <dcterms:modified xsi:type="dcterms:W3CDTF">2020-04-11T17:37:56Z</dcterms:modified>
</cp:coreProperties>
</file>